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68" r:id="rId2"/>
    <p:sldId id="267" r:id="rId3"/>
    <p:sldId id="271" r:id="rId4"/>
    <p:sldId id="273" r:id="rId5"/>
    <p:sldId id="272" r:id="rId6"/>
    <p:sldId id="274" r:id="rId7"/>
    <p:sldId id="275" r:id="rId8"/>
    <p:sldId id="282" r:id="rId9"/>
    <p:sldId id="277" r:id="rId10"/>
    <p:sldId id="280" r:id="rId11"/>
    <p:sldId id="281" r:id="rId12"/>
    <p:sldId id="278" r:id="rId13"/>
    <p:sldId id="279" r:id="rId14"/>
    <p:sldId id="265"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12" autoAdjust="0"/>
    <p:restoredTop sz="94660"/>
  </p:normalViewPr>
  <p:slideViewPr>
    <p:cSldViewPr>
      <p:cViewPr varScale="1">
        <p:scale>
          <a:sx n="70" d="100"/>
          <a:sy n="70" d="100"/>
        </p:scale>
        <p:origin x="1196" y="4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jpe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5486400" cy="914400"/>
          </a:xfrm>
        </p:spPr>
        <p:txBody>
          <a:bodyPr/>
          <a:lstStyle>
            <a:lvl1pPr>
              <a:defRPr sz="3200" b="1">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Subtitle 2"/>
          <p:cNvSpPr>
            <a:spLocks noGrp="1"/>
          </p:cNvSpPr>
          <p:nvPr>
            <p:ph type="subTitle" idx="1"/>
          </p:nvPr>
        </p:nvSpPr>
        <p:spPr>
          <a:xfrm>
            <a:off x="533400" y="1371600"/>
            <a:ext cx="8153400" cy="47244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fld id="{1D5BB0C6-8FC1-47C0-B737-D54E21B5B868}" type="datetimeFigureOut">
              <a:rPr lang="en-US" smtClean="0"/>
              <a:pPr/>
              <a:t>10/18/2023</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advTm="4000">
    <p:cu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10" descr="LOGO.gif"/>
          <p:cNvPicPr>
            <a:picLocks noChangeAspect="1"/>
          </p:cNvPicPr>
          <p:nvPr/>
        </p:nvPicPr>
        <p:blipFill>
          <a:blip r:embed="rId2"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5" name="Group 7"/>
          <p:cNvGrpSpPr>
            <a:grpSpLocks/>
          </p:cNvGrpSpPr>
          <p:nvPr/>
        </p:nvGrpSpPr>
        <p:grpSpPr bwMode="auto">
          <a:xfrm>
            <a:off x="6146800" y="0"/>
            <a:ext cx="2997200" cy="876300"/>
            <a:chOff x="6096000" y="3924300"/>
            <a:chExt cx="2997200" cy="876300"/>
          </a:xfrm>
        </p:grpSpPr>
        <p:sp>
          <p:nvSpPr>
            <p:cNvPr id="6"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7" name="Picture 9" descr="LOGO.gif"/>
            <p:cNvPicPr>
              <a:picLocks noChangeAspect="1"/>
            </p:cNvPicPr>
            <p:nvPr/>
          </p:nvPicPr>
          <p:blipFill>
            <a:blip r:embed="rId2" cstate="print"/>
            <a:srcRect b="10713"/>
            <a:stretch>
              <a:fillRect/>
            </a:stretch>
          </p:blipFill>
          <p:spPr bwMode="auto">
            <a:xfrm>
              <a:off x="6502400" y="4152900"/>
              <a:ext cx="2057400" cy="635000"/>
            </a:xfrm>
            <a:prstGeom prst="rect">
              <a:avLst/>
            </a:prstGeom>
            <a:noFill/>
            <a:ln w="9525">
              <a:noFill/>
              <a:miter lim="800000"/>
              <a:headEnd/>
              <a:tailEnd/>
            </a:ln>
          </p:spPr>
        </p:pic>
        <p:sp>
          <p:nvSpPr>
            <p:cNvPr id="8" name="Rectangle 7"/>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9" name="Picture 15" descr="logo.jpg"/>
          <p:cNvPicPr>
            <a:picLocks noChangeAspect="1"/>
          </p:cNvPicPr>
          <p:nvPr/>
        </p:nvPicPr>
        <p:blipFill>
          <a:blip r:embed="rId3" cstate="print"/>
          <a:srcRect/>
          <a:stretch>
            <a:fillRect/>
          </a:stretch>
        </p:blipFill>
        <p:spPr bwMode="auto">
          <a:xfrm>
            <a:off x="6553200" y="228600"/>
            <a:ext cx="1920875" cy="609600"/>
          </a:xfrm>
          <a:prstGeom prst="rect">
            <a:avLst/>
          </a:prstGeom>
          <a:noFill/>
          <a:ln w="9525">
            <a:noFill/>
            <a:miter lim="800000"/>
            <a:headEnd/>
            <a:tailEnd/>
          </a:ln>
        </p:spPr>
      </p:pic>
      <p:sp>
        <p:nvSpPr>
          <p:cNvPr id="2" name="Title 1"/>
          <p:cNvSpPr>
            <a:spLocks noGrp="1"/>
          </p:cNvSpPr>
          <p:nvPr>
            <p:ph type="title"/>
          </p:nvPr>
        </p:nvSpPr>
        <p:spPr/>
        <p:txBody>
          <a:bodyPr/>
          <a:lstStyle>
            <a:lvl1pPr>
              <a:defRPr sz="3200">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200">
                <a:latin typeface="Times New Roman" panose="02020603050405020304" pitchFamily="18" charset="0"/>
                <a:cs typeface="Times New Roman" panose="02020603050405020304" pitchFamily="18" charset="0"/>
              </a:defRPr>
            </a:lvl1pPr>
            <a:lvl2pPr>
              <a:defRPr sz="2200">
                <a:latin typeface="Times New Roman" panose="02020603050405020304" pitchFamily="18" charset="0"/>
                <a:cs typeface="Times New Roman" panose="02020603050405020304" pitchFamily="18" charset="0"/>
              </a:defRPr>
            </a:lvl2pPr>
            <a:lvl3pPr>
              <a:defRPr sz="2200">
                <a:latin typeface="Times New Roman" panose="02020603050405020304" pitchFamily="18" charset="0"/>
                <a:cs typeface="Times New Roman" panose="02020603050405020304" pitchFamily="18" charset="0"/>
              </a:defRPr>
            </a:lvl3pPr>
            <a:lvl4pPr>
              <a:defRPr sz="2200">
                <a:latin typeface="Times New Roman" panose="02020603050405020304" pitchFamily="18" charset="0"/>
                <a:cs typeface="Times New Roman" panose="02020603050405020304" pitchFamily="18" charset="0"/>
              </a:defRPr>
            </a:lvl4pPr>
            <a:lvl5pPr>
              <a:defRPr sz="220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p:cNvSpPr>
            <a:spLocks noGrp="1"/>
          </p:cNvSpPr>
          <p:nvPr>
            <p:ph type="dt" sz="half" idx="10"/>
          </p:nvPr>
        </p:nvSpPr>
        <p:spPr/>
        <p:txBody>
          <a:bodyPr/>
          <a:lstStyle>
            <a:lvl1pPr>
              <a:defRPr/>
            </a:lvl1pPr>
          </a:lstStyle>
          <a:p>
            <a:fld id="{1D5BB0C6-8FC1-47C0-B737-D54E21B5B868}" type="datetimeFigureOut">
              <a:rPr lang="en-US" smtClean="0"/>
              <a:pPr/>
              <a:t>10/18/2023</a:t>
            </a:fld>
            <a:endParaRPr lang="en-US"/>
          </a:p>
        </p:txBody>
      </p:sp>
      <p:sp>
        <p:nvSpPr>
          <p:cNvPr id="11" name="Footer Placeholder 4"/>
          <p:cNvSpPr>
            <a:spLocks noGrp="1"/>
          </p:cNvSpPr>
          <p:nvPr>
            <p:ph type="ftr" sz="quarter" idx="11"/>
          </p:nvPr>
        </p:nvSpPr>
        <p:spPr/>
        <p:txBody>
          <a:bodyPr/>
          <a:lstStyle>
            <a:lvl1pPr>
              <a:defRPr/>
            </a:lvl1pPr>
          </a:lstStyle>
          <a:p>
            <a:endParaRPr lang="en-US"/>
          </a:p>
        </p:txBody>
      </p:sp>
      <p:sp>
        <p:nvSpPr>
          <p:cNvPr id="12"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advTm="4000">
    <p:cu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5BB0C6-8FC1-47C0-B737-D54E21B5B868}" type="datetimeFigureOut">
              <a:rPr lang="en-US" smtClean="0"/>
              <a:pPr/>
              <a:t>10/18/2023</a:t>
            </a:fld>
            <a:endParaRPr lang="en-US"/>
          </a:p>
        </p:txBody>
      </p:sp>
      <p:sp>
        <p:nvSpPr>
          <p:cNvPr id="24" name="Footer Placeholder 23"/>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8887D6-2A35-42AC-99C1-5E14D32EE4CF}" type="slidenum">
              <a:rPr lang="en-US" smtClean="0"/>
              <a:pPr/>
              <a:t>‹#›</a:t>
            </a:fld>
            <a:endParaRPr lang="en-US"/>
          </a:p>
        </p:txBody>
      </p:sp>
    </p:spTree>
  </p:cSld>
  <p:clrMapOvr>
    <a:masterClrMapping/>
  </p:clrMapOvr>
  <p:transition advTm="4000">
    <p:cut/>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0" y="0"/>
            <a:ext cx="6477000"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3716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b="1">
                <a:solidFill>
                  <a:srgbClr val="0070C0"/>
                </a:solidFill>
                <a:latin typeface="Times New Roman" pitchFamily="18" charset="0"/>
                <a:cs typeface="Times New Roman" pitchFamily="18" charset="0"/>
              </a:defRPr>
            </a:lvl1pPr>
          </a:lstStyle>
          <a:p>
            <a:fld id="{1D5BB0C6-8FC1-47C0-B737-D54E21B5B868}" type="datetimeFigureOut">
              <a:rPr lang="en-US" smtClean="0"/>
              <a:pPr/>
              <a:t>10/18/2023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b="1">
                <a:solidFill>
                  <a:srgbClr val="0070C0"/>
                </a:solidFill>
                <a:latin typeface="Times New Roman" pitchFamily="18" charset="0"/>
                <a:ea typeface="ＭＳ Ｐゴシック" charset="-128"/>
                <a:cs typeface="Times New Roman" pitchFamily="18" charset="0"/>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b="1">
                <a:solidFill>
                  <a:srgbClr val="0070C0"/>
                </a:solidFill>
                <a:latin typeface="Times New Roman" pitchFamily="18" charset="0"/>
                <a:cs typeface="Times New Roman" pitchFamily="18" charset="0"/>
              </a:defRPr>
            </a:lvl1pPr>
          </a:lstStyle>
          <a:p>
            <a:fld id="{0F8887D6-2A35-42AC-99C1-5E14D32EE4CF}" type="slidenum">
              <a:rPr lang="en-US" smtClean="0"/>
              <a:pPr/>
              <a:t>‹#›</a:t>
            </a:fld>
            <a:endParaRPr lang="en-US"/>
          </a:p>
        </p:txBody>
      </p:sp>
      <p:sp>
        <p:nvSpPr>
          <p:cNvPr id="1031" name="Rectangle 11"/>
          <p:cNvSpPr>
            <a:spLocks noChangeArrowheads="1"/>
          </p:cNvSpPr>
          <p:nvPr/>
        </p:nvSpPr>
        <p:spPr bwMode="auto">
          <a:xfrm>
            <a:off x="0" y="0"/>
            <a:ext cx="91440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sp>
        <p:nvSpPr>
          <p:cNvPr id="8" name="Rectangle 11"/>
          <p:cNvSpPr>
            <a:spLocks noChangeArrowheads="1"/>
          </p:cNvSpPr>
          <p:nvPr/>
        </p:nvSpPr>
        <p:spPr bwMode="auto">
          <a:xfrm flipV="1">
            <a:off x="0" y="6705600"/>
            <a:ext cx="9144000" cy="198116"/>
          </a:xfrm>
          <a:prstGeom prst="rect">
            <a:avLst/>
          </a:prstGeom>
          <a:solidFill>
            <a:srgbClr val="FF0000"/>
          </a:solidFill>
          <a:ln w="9525">
            <a:noFill/>
            <a:miter lim="800000"/>
            <a:headEnd/>
            <a:tailEnd/>
          </a:ln>
          <a:effectLst/>
          <a:scene3d>
            <a:camera prst="orthographicFront"/>
            <a:lightRig rig="threePt" dir="t"/>
          </a:scene3d>
          <a:sp3d>
            <a:bevelB/>
          </a:sp3d>
        </p:spPr>
        <p:txBody>
          <a:bodyPr wrap="none" anchor="ctr"/>
          <a:lstStyle/>
          <a:p>
            <a:pPr>
              <a:defRPr/>
            </a:pPr>
            <a:endParaRPr lang="en-US">
              <a:latin typeface="Calibri" charset="0"/>
              <a:ea typeface="ＭＳ Ｐゴシック" charset="-128"/>
            </a:endParaRPr>
          </a:p>
        </p:txBody>
      </p:sp>
      <p:pic>
        <p:nvPicPr>
          <p:cNvPr id="1035"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pic>
        <p:nvPicPr>
          <p:cNvPr id="1036"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2" name="Group 7"/>
          <p:cNvGrpSpPr>
            <a:grpSpLocks/>
          </p:cNvGrpSpPr>
          <p:nvPr/>
        </p:nvGrpSpPr>
        <p:grpSpPr bwMode="auto">
          <a:xfrm>
            <a:off x="6146800" y="0"/>
            <a:ext cx="2997200" cy="876300"/>
            <a:chOff x="6096000" y="3924300"/>
            <a:chExt cx="2997200" cy="876300"/>
          </a:xfrm>
        </p:grpSpPr>
        <p:sp>
          <p:nvSpPr>
            <p:cNvPr id="1039"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1040" name="Picture 9" descr="LOGO.gif"/>
            <p:cNvPicPr>
              <a:picLocks noChangeAspect="1"/>
            </p:cNvPicPr>
            <p:nvPr/>
          </p:nvPicPr>
          <p:blipFill>
            <a:blip r:embed="rId5" cstate="print"/>
            <a:srcRect b="10713"/>
            <a:stretch>
              <a:fillRect/>
            </a:stretch>
          </p:blipFill>
          <p:spPr bwMode="auto">
            <a:xfrm>
              <a:off x="6502400" y="4152900"/>
              <a:ext cx="2057400" cy="635000"/>
            </a:xfrm>
            <a:prstGeom prst="rect">
              <a:avLst/>
            </a:prstGeom>
            <a:noFill/>
            <a:ln w="9525">
              <a:noFill/>
              <a:miter lim="800000"/>
              <a:headEnd/>
              <a:tailEnd/>
            </a:ln>
          </p:spPr>
        </p:pic>
        <p:sp>
          <p:nvSpPr>
            <p:cNvPr id="19" name="Rectangle 18"/>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1038" name="Picture 15" descr="logo.jpg"/>
          <p:cNvPicPr>
            <a:picLocks noChangeAspect="1"/>
          </p:cNvPicPr>
          <p:nvPr/>
        </p:nvPicPr>
        <p:blipFill>
          <a:blip r:embed="rId6" cstate="print"/>
          <a:srcRect/>
          <a:stretch>
            <a:fillRect/>
          </a:stretch>
        </p:blipFill>
        <p:spPr bwMode="auto">
          <a:xfrm>
            <a:off x="6553200" y="228600"/>
            <a:ext cx="1920875" cy="6096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Lst>
  <p:transition advTm="4000">
    <p:cut/>
  </p:transition>
  <p:txStyles>
    <p:titleStyle>
      <a:lvl1pPr algn="ctr" rtl="0" eaLnBrk="1" fontAlgn="base" hangingPunct="1">
        <a:spcBef>
          <a:spcPct val="0"/>
        </a:spcBef>
        <a:spcAft>
          <a:spcPct val="0"/>
        </a:spcAft>
        <a:defRPr sz="3000" kern="1200">
          <a:solidFill>
            <a:schemeClr val="tx1"/>
          </a:solidFill>
          <a:latin typeface="+mj-lt"/>
          <a:ea typeface="MS PGothic"/>
          <a:cs typeface="MS PGothic"/>
        </a:defRPr>
      </a:lvl1pPr>
      <a:lvl2pPr algn="ctr" rtl="0" eaLnBrk="1" fontAlgn="base" hangingPunct="1">
        <a:spcBef>
          <a:spcPct val="0"/>
        </a:spcBef>
        <a:spcAft>
          <a:spcPct val="0"/>
        </a:spcAft>
        <a:defRPr sz="3000">
          <a:solidFill>
            <a:schemeClr val="tx1"/>
          </a:solidFill>
          <a:latin typeface="Calibri" charset="0"/>
          <a:ea typeface="MS PGothic"/>
          <a:cs typeface="MS PGothic"/>
        </a:defRPr>
      </a:lvl2pPr>
      <a:lvl3pPr algn="ctr" rtl="0" eaLnBrk="1" fontAlgn="base" hangingPunct="1">
        <a:spcBef>
          <a:spcPct val="0"/>
        </a:spcBef>
        <a:spcAft>
          <a:spcPct val="0"/>
        </a:spcAft>
        <a:defRPr sz="3000">
          <a:solidFill>
            <a:schemeClr val="tx1"/>
          </a:solidFill>
          <a:latin typeface="Calibri" charset="0"/>
          <a:ea typeface="MS PGothic"/>
          <a:cs typeface="MS PGothic"/>
        </a:defRPr>
      </a:lvl3pPr>
      <a:lvl4pPr algn="ctr" rtl="0" eaLnBrk="1" fontAlgn="base" hangingPunct="1">
        <a:spcBef>
          <a:spcPct val="0"/>
        </a:spcBef>
        <a:spcAft>
          <a:spcPct val="0"/>
        </a:spcAft>
        <a:defRPr sz="3000">
          <a:solidFill>
            <a:schemeClr val="tx1"/>
          </a:solidFill>
          <a:latin typeface="Calibri" charset="0"/>
          <a:ea typeface="MS PGothic"/>
          <a:cs typeface="MS PGothic"/>
        </a:defRPr>
      </a:lvl4pPr>
      <a:lvl5pPr algn="ctr" rtl="0" eaLnBrk="1" fontAlgn="base" hangingPunct="1">
        <a:spcBef>
          <a:spcPct val="0"/>
        </a:spcBef>
        <a:spcAft>
          <a:spcPct val="0"/>
        </a:spcAft>
        <a:defRPr sz="3000">
          <a:solidFill>
            <a:schemeClr val="tx1"/>
          </a:solidFill>
          <a:latin typeface="Calibri" charset="0"/>
          <a:ea typeface="MS PGothic"/>
          <a:cs typeface="MS PGothic"/>
        </a:defRPr>
      </a:lvl5pPr>
      <a:lvl6pPr marL="457200" algn="ctr" rtl="0" eaLnBrk="1" fontAlgn="base" hangingPunct="1">
        <a:spcBef>
          <a:spcPct val="0"/>
        </a:spcBef>
        <a:spcAft>
          <a:spcPct val="0"/>
        </a:spcAft>
        <a:defRPr sz="3000">
          <a:solidFill>
            <a:schemeClr val="tx1"/>
          </a:solidFill>
          <a:latin typeface="Calibri" charset="0"/>
          <a:ea typeface="ＭＳ Ｐゴシック" charset="-128"/>
        </a:defRPr>
      </a:lvl6pPr>
      <a:lvl7pPr marL="914400" algn="ctr" rtl="0" eaLnBrk="1" fontAlgn="base" hangingPunct="1">
        <a:spcBef>
          <a:spcPct val="0"/>
        </a:spcBef>
        <a:spcAft>
          <a:spcPct val="0"/>
        </a:spcAft>
        <a:defRPr sz="3000">
          <a:solidFill>
            <a:schemeClr val="tx1"/>
          </a:solidFill>
          <a:latin typeface="Calibri" charset="0"/>
          <a:ea typeface="ＭＳ Ｐゴシック" charset="-128"/>
        </a:defRPr>
      </a:lvl7pPr>
      <a:lvl8pPr marL="1371600" algn="ctr" rtl="0" eaLnBrk="1" fontAlgn="base" hangingPunct="1">
        <a:spcBef>
          <a:spcPct val="0"/>
        </a:spcBef>
        <a:spcAft>
          <a:spcPct val="0"/>
        </a:spcAft>
        <a:defRPr sz="3000">
          <a:solidFill>
            <a:schemeClr val="tx1"/>
          </a:solidFill>
          <a:latin typeface="Calibri" charset="0"/>
          <a:ea typeface="ＭＳ Ｐゴシック" charset="-128"/>
        </a:defRPr>
      </a:lvl8pPr>
      <a:lvl9pPr marL="1828800" algn="ctr" rtl="0" eaLnBrk="1" fontAlgn="base" hangingPunct="1">
        <a:spcBef>
          <a:spcPct val="0"/>
        </a:spcBef>
        <a:spcAft>
          <a:spcPct val="0"/>
        </a:spcAft>
        <a:defRPr sz="3000">
          <a:solidFill>
            <a:schemeClr val="tx1"/>
          </a:solidFill>
          <a:latin typeface="Calibri" charset="0"/>
          <a:ea typeface="ＭＳ Ｐゴシック" charset="-128"/>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MS PGothic"/>
          <a:cs typeface="MS PGothic"/>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MS PGothic"/>
          <a:cs typeface="MS PGothic"/>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MS PGothic"/>
          <a:cs typeface="MS PGothic"/>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509983" y="1606147"/>
            <a:ext cx="6624736" cy="1200329"/>
          </a:xfrm>
          <a:prstGeom prst="rect">
            <a:avLst/>
          </a:prstGeom>
          <a:noFill/>
        </p:spPr>
        <p:txBody>
          <a:bodyPr wrap="square" rtlCol="0">
            <a:spAutoFit/>
          </a:bodyPr>
          <a:lstStyle/>
          <a:p>
            <a:pPr algn="ctr"/>
            <a:r>
              <a:rPr lang="en-US" sz="3600" dirty="0">
                <a:solidFill>
                  <a:srgbClr val="FF0000"/>
                </a:solidFill>
                <a:latin typeface="Arial Black" pitchFamily="34" charset="0"/>
              </a:rPr>
              <a:t>Front End Engineering-I Project</a:t>
            </a:r>
          </a:p>
        </p:txBody>
      </p:sp>
      <p:sp>
        <p:nvSpPr>
          <p:cNvPr id="5" name="TextBox 4"/>
          <p:cNvSpPr txBox="1"/>
          <p:nvPr/>
        </p:nvSpPr>
        <p:spPr>
          <a:xfrm>
            <a:off x="3275856" y="4653136"/>
            <a:ext cx="255198" cy="954107"/>
          </a:xfrm>
          <a:prstGeom prst="rect">
            <a:avLst/>
          </a:prstGeom>
          <a:noFill/>
        </p:spPr>
        <p:txBody>
          <a:bodyPr wrap="none" rtlCol="0">
            <a:spAutoFit/>
          </a:bodyPr>
          <a:lstStyle/>
          <a:p>
            <a:r>
              <a:rPr lang="en-US" sz="2000" dirty="0">
                <a:latin typeface="Times New Roman" pitchFamily="18" charset="0"/>
                <a:cs typeface="Times New Roman" pitchFamily="18" charset="0"/>
              </a:rPr>
              <a:t>:</a:t>
            </a:r>
          </a:p>
          <a:p>
            <a:endParaRPr lang="en-US" dirty="0"/>
          </a:p>
          <a:p>
            <a:endParaRPr lang="en-US" dirty="0"/>
          </a:p>
        </p:txBody>
      </p:sp>
      <p:sp>
        <p:nvSpPr>
          <p:cNvPr id="6" name="TextBox 5">
            <a:extLst>
              <a:ext uri="{FF2B5EF4-FFF2-40B4-BE49-F238E27FC236}">
                <a16:creationId xmlns:a16="http://schemas.microsoft.com/office/drawing/2014/main" id="{39596CC0-0544-9FD2-7AFD-B23ECB7AE8F4}"/>
              </a:ext>
            </a:extLst>
          </p:cNvPr>
          <p:cNvSpPr txBox="1"/>
          <p:nvPr/>
        </p:nvSpPr>
        <p:spPr>
          <a:xfrm>
            <a:off x="2195736" y="2852936"/>
            <a:ext cx="5112568" cy="2800767"/>
          </a:xfrm>
          <a:prstGeom prst="rect">
            <a:avLst/>
          </a:prstGeom>
          <a:solidFill>
            <a:schemeClr val="accent6">
              <a:lumMod val="60000"/>
              <a:lumOff val="40000"/>
            </a:schemeClr>
          </a:solidFill>
        </p:spPr>
        <p:txBody>
          <a:bodyPr wrap="square" rtlCol="0">
            <a:spAutoFit/>
          </a:bodyPr>
          <a:lstStyle/>
          <a:p>
            <a:r>
              <a:rPr lang="en-US" sz="2000" dirty="0"/>
              <a:t>Team Details:</a:t>
            </a:r>
          </a:p>
          <a:p>
            <a:r>
              <a:rPr lang="en-US" sz="2000" dirty="0"/>
              <a:t>                         Ketan  - 2310992037</a:t>
            </a:r>
          </a:p>
          <a:p>
            <a:r>
              <a:rPr lang="en-US" sz="2000" dirty="0"/>
              <a:t>                         Khushi - 2310992038</a:t>
            </a:r>
          </a:p>
          <a:p>
            <a:r>
              <a:rPr lang="en-US" sz="2000" dirty="0"/>
              <a:t>	         Khushi - 2310992039</a:t>
            </a:r>
          </a:p>
          <a:p>
            <a:endParaRPr lang="en-US" dirty="0">
              <a:solidFill>
                <a:schemeClr val="bg1"/>
              </a:solidFill>
            </a:endParaRPr>
          </a:p>
          <a:p>
            <a:r>
              <a:rPr lang="en-US" sz="2000" dirty="0">
                <a:latin typeface="Times New Roman" pitchFamily="18" charset="0"/>
                <a:cs typeface="Times New Roman" pitchFamily="18" charset="0"/>
              </a:rPr>
              <a:t>Faculty Coordinator:</a:t>
            </a:r>
          </a:p>
          <a:p>
            <a:r>
              <a:rPr lang="en-US" sz="2000" dirty="0">
                <a:solidFill>
                  <a:schemeClr val="bg1"/>
                </a:solidFill>
                <a:latin typeface="Times New Roman" pitchFamily="18" charset="0"/>
                <a:cs typeface="Times New Roman" pitchFamily="18" charset="0"/>
              </a:rPr>
              <a:t>                      </a:t>
            </a:r>
          </a:p>
          <a:p>
            <a:r>
              <a:rPr lang="en-US" sz="2000" dirty="0">
                <a:solidFill>
                  <a:schemeClr val="bg1"/>
                </a:solidFill>
                <a:latin typeface="Times New Roman" pitchFamily="18" charset="0"/>
                <a:cs typeface="Times New Roman" pitchFamily="18" charset="0"/>
              </a:rPr>
              <a:t>                       </a:t>
            </a:r>
            <a:r>
              <a:rPr lang="en-US" sz="2000" dirty="0">
                <a:latin typeface="Times New Roman" pitchFamily="18" charset="0"/>
                <a:cs typeface="Times New Roman" pitchFamily="18" charset="0"/>
              </a:rPr>
              <a:t>Mr.</a:t>
            </a:r>
            <a:r>
              <a:rPr lang="en-US" sz="2000" dirty="0">
                <a:solidFill>
                  <a:schemeClr val="bg1"/>
                </a:solidFill>
                <a:latin typeface="Times New Roman" pitchFamily="18" charset="0"/>
                <a:cs typeface="Times New Roman" pitchFamily="18" charset="0"/>
              </a:rPr>
              <a:t> </a:t>
            </a:r>
            <a:r>
              <a:rPr lang="en-US" sz="2000" dirty="0">
                <a:latin typeface="Times New Roman" pitchFamily="18" charset="0"/>
                <a:cs typeface="Times New Roman" pitchFamily="18" charset="0"/>
              </a:rPr>
              <a:t>Deepak Kumar</a:t>
            </a:r>
            <a:endParaRPr lang="en-US" dirty="0"/>
          </a:p>
          <a:p>
            <a:endParaRPr lang="en-US" dirty="0">
              <a:solidFill>
                <a:schemeClr val="bg1"/>
              </a:solidFill>
            </a:endParaRPr>
          </a:p>
        </p:txBody>
      </p:sp>
      <p:sp>
        <p:nvSpPr>
          <p:cNvPr id="9" name="TextBox 8"/>
          <p:cNvSpPr txBox="1"/>
          <p:nvPr/>
        </p:nvSpPr>
        <p:spPr>
          <a:xfrm>
            <a:off x="1187624" y="5661248"/>
            <a:ext cx="6947095" cy="707886"/>
          </a:xfrm>
          <a:prstGeom prst="rect">
            <a:avLst/>
          </a:prstGeom>
          <a:noFill/>
        </p:spPr>
        <p:txBody>
          <a:bodyPr wrap="none" rtlCol="0">
            <a:spAutoFit/>
          </a:bodyPr>
          <a:lstStyle/>
          <a:p>
            <a:r>
              <a:rPr lang="en-US" sz="2000" b="1" dirty="0" err="1">
                <a:solidFill>
                  <a:srgbClr val="FF0000"/>
                </a:solidFill>
                <a:latin typeface="Times New Roman" pitchFamily="18" charset="0"/>
                <a:cs typeface="Times New Roman" pitchFamily="18" charset="0"/>
              </a:rPr>
              <a:t>Chitkara</a:t>
            </a:r>
            <a:r>
              <a:rPr lang="en-US" sz="2000" b="1" dirty="0">
                <a:solidFill>
                  <a:srgbClr val="FF0000"/>
                </a:solidFill>
                <a:latin typeface="Times New Roman" pitchFamily="18" charset="0"/>
                <a:cs typeface="Times New Roman" pitchFamily="18" charset="0"/>
              </a:rPr>
              <a:t> University Institute of Engineering and Technology, </a:t>
            </a:r>
          </a:p>
          <a:p>
            <a:pPr algn="ctr"/>
            <a:r>
              <a:rPr lang="en-US" sz="2000" b="1" dirty="0" err="1">
                <a:solidFill>
                  <a:srgbClr val="FF0000"/>
                </a:solidFill>
                <a:latin typeface="Times New Roman" pitchFamily="18" charset="0"/>
                <a:cs typeface="Times New Roman" pitchFamily="18" charset="0"/>
              </a:rPr>
              <a:t>Chitkara</a:t>
            </a:r>
            <a:r>
              <a:rPr lang="en-US" sz="2000" b="1" dirty="0">
                <a:solidFill>
                  <a:srgbClr val="FF0000"/>
                </a:solidFill>
                <a:latin typeface="Times New Roman" pitchFamily="18" charset="0"/>
                <a:cs typeface="Times New Roman" pitchFamily="18" charset="0"/>
              </a:rPr>
              <a:t> University, Punjab</a:t>
            </a:r>
          </a:p>
        </p:txBody>
      </p:sp>
    </p:spTree>
  </p:cSld>
  <p:clrMapOvr>
    <a:masterClrMapping/>
  </p:clrMapOvr>
  <p:transition advTm="4000">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B4EF03-2FF0-F1B9-B1EE-9A398F3DD9BC}"/>
              </a:ext>
            </a:extLst>
          </p:cNvPr>
          <p:cNvPicPr>
            <a:picLocks noChangeAspect="1"/>
          </p:cNvPicPr>
          <p:nvPr/>
        </p:nvPicPr>
        <p:blipFill>
          <a:blip r:embed="rId2"/>
          <a:stretch>
            <a:fillRect/>
          </a:stretch>
        </p:blipFill>
        <p:spPr>
          <a:xfrm>
            <a:off x="0" y="836712"/>
            <a:ext cx="9144000" cy="4263342"/>
          </a:xfrm>
          <a:prstGeom prst="rect">
            <a:avLst/>
          </a:prstGeom>
        </p:spPr>
      </p:pic>
      <p:pic>
        <p:nvPicPr>
          <p:cNvPr id="5" name="Picture 4">
            <a:extLst>
              <a:ext uri="{FF2B5EF4-FFF2-40B4-BE49-F238E27FC236}">
                <a16:creationId xmlns:a16="http://schemas.microsoft.com/office/drawing/2014/main" id="{B32155AA-5C9E-8A47-FA2D-6C6E6E9220E4}"/>
              </a:ext>
            </a:extLst>
          </p:cNvPr>
          <p:cNvPicPr>
            <a:picLocks noChangeAspect="1"/>
          </p:cNvPicPr>
          <p:nvPr/>
        </p:nvPicPr>
        <p:blipFill>
          <a:blip r:embed="rId3"/>
          <a:stretch>
            <a:fillRect/>
          </a:stretch>
        </p:blipFill>
        <p:spPr>
          <a:xfrm>
            <a:off x="0" y="5100054"/>
            <a:ext cx="9144000" cy="1617339"/>
          </a:xfrm>
          <a:prstGeom prst="rect">
            <a:avLst/>
          </a:prstGeom>
        </p:spPr>
      </p:pic>
    </p:spTree>
    <p:extLst>
      <p:ext uri="{BB962C8B-B14F-4D97-AF65-F5344CB8AC3E}">
        <p14:creationId xmlns:p14="http://schemas.microsoft.com/office/powerpoint/2010/main" val="2146775142"/>
      </p:ext>
    </p:extLst>
  </p:cSld>
  <p:clrMapOvr>
    <a:masterClrMapping/>
  </p:clrMapOvr>
  <p:transition advTm="4000">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E3CA71F-7FD9-8BF5-5638-6A57609AB91E}"/>
              </a:ext>
            </a:extLst>
          </p:cNvPr>
          <p:cNvPicPr>
            <a:picLocks noChangeAspect="1"/>
          </p:cNvPicPr>
          <p:nvPr/>
        </p:nvPicPr>
        <p:blipFill>
          <a:blip r:embed="rId2"/>
          <a:stretch>
            <a:fillRect/>
          </a:stretch>
        </p:blipFill>
        <p:spPr>
          <a:xfrm>
            <a:off x="-10272" y="5046238"/>
            <a:ext cx="9144000" cy="1654118"/>
          </a:xfrm>
          <a:prstGeom prst="rect">
            <a:avLst/>
          </a:prstGeom>
        </p:spPr>
      </p:pic>
      <p:pic>
        <p:nvPicPr>
          <p:cNvPr id="4" name="Picture 3">
            <a:extLst>
              <a:ext uri="{FF2B5EF4-FFF2-40B4-BE49-F238E27FC236}">
                <a16:creationId xmlns:a16="http://schemas.microsoft.com/office/drawing/2014/main" id="{4E8C322B-BF9F-3FD6-DA8F-5F44AB91849F}"/>
              </a:ext>
            </a:extLst>
          </p:cNvPr>
          <p:cNvPicPr>
            <a:picLocks noChangeAspect="1"/>
          </p:cNvPicPr>
          <p:nvPr/>
        </p:nvPicPr>
        <p:blipFill>
          <a:blip r:embed="rId3"/>
          <a:stretch>
            <a:fillRect/>
          </a:stretch>
        </p:blipFill>
        <p:spPr>
          <a:xfrm>
            <a:off x="0" y="836712"/>
            <a:ext cx="9144000" cy="4209526"/>
          </a:xfrm>
          <a:prstGeom prst="rect">
            <a:avLst/>
          </a:prstGeom>
        </p:spPr>
      </p:pic>
    </p:spTree>
    <p:extLst>
      <p:ext uri="{BB962C8B-B14F-4D97-AF65-F5344CB8AC3E}">
        <p14:creationId xmlns:p14="http://schemas.microsoft.com/office/powerpoint/2010/main" val="1711029446"/>
      </p:ext>
    </p:extLst>
  </p:cSld>
  <p:clrMapOvr>
    <a:masterClrMapping/>
  </p:clrMapOvr>
  <p:transition advTm="4000">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Conclusion</a:t>
            </a:r>
          </a:p>
        </p:txBody>
      </p:sp>
      <p:sp>
        <p:nvSpPr>
          <p:cNvPr id="3" name="Rectangle 2"/>
          <p:cNvSpPr/>
          <p:nvPr/>
        </p:nvSpPr>
        <p:spPr>
          <a:xfrm>
            <a:off x="395536" y="1052736"/>
            <a:ext cx="8136904" cy="5693866"/>
          </a:xfrm>
          <a:prstGeom prst="rect">
            <a:avLst/>
          </a:prstGeom>
        </p:spPr>
        <p:txBody>
          <a:bodyPr wrap="square">
            <a:spAutoFit/>
          </a:bodyPr>
          <a:lstStyle/>
          <a:p>
            <a:r>
              <a:rPr lang="en-US" sz="2800" b="0" i="0" dirty="0">
                <a:effectLst/>
                <a:latin typeface="Söhne"/>
              </a:rPr>
              <a:t>In conclusion, the development of a fitness tracker website with the mentioned key features represents a promising solution to the challenges faced by individuals seeking to monitor and improve their fitness. By creating an accessible, data-driven, and engaging platform, we can empower users to take control of their health, set and achieve fitness goals, and build a supportive community around their wellness journey. As we continue to prioritize data security, user experience, and ongoing improvement, this project has the potential to make a significant impact on promoting healthier lifestyles and well-being.</a:t>
            </a:r>
            <a:endParaRPr lang="en-US" sz="2800" dirty="0">
              <a:latin typeface="Times New Roman" pitchFamily="18" charset="0"/>
              <a:cs typeface="Times New Roman" pitchFamily="18" charset="0"/>
            </a:endParaRPr>
          </a:p>
        </p:txBody>
      </p:sp>
    </p:spTree>
  </p:cSld>
  <p:clrMapOvr>
    <a:masterClrMapping/>
  </p:clrMapOvr>
  <p:transition advTm="4000">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References/Links used</a:t>
            </a:r>
          </a:p>
        </p:txBody>
      </p:sp>
      <p:sp>
        <p:nvSpPr>
          <p:cNvPr id="3" name="Rectangle 2"/>
          <p:cNvSpPr/>
          <p:nvPr/>
        </p:nvSpPr>
        <p:spPr>
          <a:xfrm>
            <a:off x="395536" y="1196752"/>
            <a:ext cx="8136904" cy="3046988"/>
          </a:xfrm>
          <a:prstGeom prst="rect">
            <a:avLst/>
          </a:prstGeom>
        </p:spPr>
        <p:txBody>
          <a:bodyPr wrap="square">
            <a:spAutoFit/>
          </a:bodyPr>
          <a:lstStyle/>
          <a:p>
            <a:pPr>
              <a:buFont typeface="Arial" pitchFamily="34" charset="0"/>
              <a:buChar char="•"/>
            </a:pPr>
            <a:endParaRPr lang="en-US" sz="3200" dirty="0">
              <a:latin typeface="Times New Roman" pitchFamily="18" charset="0"/>
              <a:cs typeface="Times New Roman" pitchFamily="18" charset="0"/>
            </a:endParaRPr>
          </a:p>
          <a:p>
            <a:pPr>
              <a:buFont typeface="Arial" pitchFamily="34" charset="0"/>
              <a:buChar char="•"/>
            </a:pPr>
            <a:r>
              <a:rPr lang="en-US" sz="3200" dirty="0">
                <a:latin typeface="Times New Roman" pitchFamily="18" charset="0"/>
                <a:cs typeface="Times New Roman" pitchFamily="18" charset="0"/>
              </a:rPr>
              <a:t>For icons-</a:t>
            </a:r>
            <a:r>
              <a:rPr lang="en-IN" sz="3200" b="0" dirty="0">
                <a:solidFill>
                  <a:srgbClr val="CE9178"/>
                </a:solidFill>
                <a:effectLst/>
                <a:latin typeface="Consolas" panose="020B0609020204030204" pitchFamily="49" charset="0"/>
              </a:rPr>
              <a:t>https://cdnjs.cloudflare.com/ajax/libs/font-awesome/6.4.0/css/all.min.css</a:t>
            </a:r>
            <a:endParaRPr lang="en-IN" sz="3200" b="0" dirty="0">
              <a:solidFill>
                <a:srgbClr val="CCCCCC"/>
              </a:solidFill>
              <a:effectLst/>
              <a:latin typeface="Consolas" panose="020B0609020204030204" pitchFamily="49" charset="0"/>
            </a:endParaRPr>
          </a:p>
          <a:p>
            <a:pPr>
              <a:buFont typeface="Arial" pitchFamily="34" charset="0"/>
              <a:buChar char="•"/>
            </a:pPr>
            <a:r>
              <a:rPr lang="en-US" sz="3200" dirty="0">
                <a:latin typeface="Times New Roman" pitchFamily="18" charset="0"/>
                <a:cs typeface="Times New Roman" pitchFamily="18" charset="0"/>
              </a:rPr>
              <a:t>For images – Google images</a:t>
            </a:r>
          </a:p>
        </p:txBody>
      </p:sp>
    </p:spTree>
  </p:cSld>
  <p:clrMapOvr>
    <a:masterClrMapping/>
  </p:clrMapOvr>
  <p:transition advTm="4000">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AutoShape 4"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0" name="AutoShape 6"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2" name="AutoShape 8"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034" name="Picture 10" descr="Thank you cards Images | Free Vectors, Stock Photos &amp; PSD"/>
          <p:cNvPicPr>
            <a:picLocks noChangeAspect="1" noChangeArrowheads="1"/>
          </p:cNvPicPr>
          <p:nvPr/>
        </p:nvPicPr>
        <p:blipFill>
          <a:blip r:embed="rId2" cstate="print"/>
          <a:srcRect/>
          <a:stretch>
            <a:fillRect/>
          </a:stretch>
        </p:blipFill>
        <p:spPr bwMode="auto">
          <a:xfrm>
            <a:off x="0" y="857232"/>
            <a:ext cx="9144000" cy="5786478"/>
          </a:xfrm>
          <a:prstGeom prst="rect">
            <a:avLst/>
          </a:prstGeom>
          <a:noFill/>
        </p:spPr>
      </p:pic>
    </p:spTree>
  </p:cSld>
  <p:clrMapOvr>
    <a:masterClrMapping/>
  </p:clrMapOvr>
  <p:transition advTm="4000">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Table of Contents</a:t>
            </a:r>
            <a:endParaRPr lang="en-US" b="1" dirty="0">
              <a:latin typeface="Times New Roman" pitchFamily="18" charset="0"/>
              <a:cs typeface="Times New Roman" pitchFamily="18" charset="0"/>
            </a:endParaRPr>
          </a:p>
        </p:txBody>
      </p:sp>
      <p:sp>
        <p:nvSpPr>
          <p:cNvPr id="3" name="TextBox 2"/>
          <p:cNvSpPr txBox="1"/>
          <p:nvPr/>
        </p:nvSpPr>
        <p:spPr>
          <a:xfrm>
            <a:off x="323528" y="980728"/>
            <a:ext cx="6912768" cy="4401205"/>
          </a:xfrm>
          <a:prstGeom prst="rect">
            <a:avLst/>
          </a:prstGeom>
          <a:noFill/>
        </p:spPr>
        <p:txBody>
          <a:bodyPr wrap="square" rtlCol="0">
            <a:spAutoFit/>
          </a:bodyPr>
          <a:lstStyle/>
          <a:p>
            <a:pPr>
              <a:buFont typeface="Arial" pitchFamily="34" charset="0"/>
              <a:buChar char="•"/>
            </a:pPr>
            <a:r>
              <a:rPr lang="en-US" sz="2800" dirty="0">
                <a:latin typeface="Times New Roman" pitchFamily="18" charset="0"/>
                <a:cs typeface="Times New Roman" pitchFamily="18" charset="0"/>
              </a:rPr>
              <a:t>Introduction</a:t>
            </a:r>
          </a:p>
          <a:p>
            <a:pPr>
              <a:buFont typeface="Arial" pitchFamily="34" charset="0"/>
              <a:buChar char="•"/>
            </a:pPr>
            <a:r>
              <a:rPr lang="en-US" sz="2800" dirty="0">
                <a:latin typeface="Times New Roman" pitchFamily="18" charset="0"/>
                <a:cs typeface="Times New Roman" pitchFamily="18" charset="0"/>
              </a:rPr>
              <a:t>Fitness Tracker</a:t>
            </a:r>
          </a:p>
          <a:p>
            <a:pPr>
              <a:buFont typeface="Arial" pitchFamily="34" charset="0"/>
              <a:buChar char="•"/>
            </a:pPr>
            <a:r>
              <a:rPr lang="en-US" sz="2800" dirty="0">
                <a:latin typeface="Times New Roman" pitchFamily="18" charset="0"/>
                <a:cs typeface="Times New Roman" pitchFamily="18" charset="0"/>
              </a:rPr>
              <a:t>Technology</a:t>
            </a:r>
          </a:p>
          <a:p>
            <a:pPr>
              <a:buFont typeface="Arial" pitchFamily="34" charset="0"/>
              <a:buChar char="•"/>
            </a:pPr>
            <a:r>
              <a:rPr lang="en-US" sz="2800" dirty="0">
                <a:latin typeface="Times New Roman" pitchFamily="18" charset="0"/>
                <a:cs typeface="Times New Roman" pitchFamily="18" charset="0"/>
              </a:rPr>
              <a:t>Key Features </a:t>
            </a:r>
          </a:p>
          <a:p>
            <a:pPr>
              <a:buFont typeface="Arial" pitchFamily="34" charset="0"/>
              <a:buChar char="•"/>
            </a:pPr>
            <a:r>
              <a:rPr lang="en-US" sz="2800" dirty="0">
                <a:latin typeface="Times New Roman" pitchFamily="18" charset="0"/>
                <a:cs typeface="Times New Roman" pitchFamily="18" charset="0"/>
              </a:rPr>
              <a:t>Project Highlights</a:t>
            </a:r>
          </a:p>
          <a:p>
            <a:pPr>
              <a:buFont typeface="Arial" pitchFamily="34" charset="0"/>
              <a:buChar char="•"/>
            </a:pPr>
            <a:r>
              <a:rPr lang="en-US" sz="2800" dirty="0">
                <a:latin typeface="Times New Roman" pitchFamily="18" charset="0"/>
                <a:cs typeface="Times New Roman" pitchFamily="18" charset="0"/>
              </a:rPr>
              <a:t>Bonus Feature</a:t>
            </a:r>
          </a:p>
          <a:p>
            <a:pPr>
              <a:buFont typeface="Arial" pitchFamily="34" charset="0"/>
              <a:buChar char="•"/>
            </a:pPr>
            <a:r>
              <a:rPr lang="en-US" sz="2800" dirty="0">
                <a:latin typeface="Times New Roman" pitchFamily="18" charset="0"/>
                <a:cs typeface="Times New Roman" pitchFamily="18" charset="0"/>
              </a:rPr>
              <a:t>Conclusion</a:t>
            </a:r>
          </a:p>
          <a:p>
            <a:pPr>
              <a:buFont typeface="Arial" pitchFamily="34" charset="0"/>
              <a:buChar char="•"/>
            </a:pPr>
            <a:r>
              <a:rPr lang="en-US" sz="2800" dirty="0">
                <a:latin typeface="Times New Roman" pitchFamily="18" charset="0"/>
                <a:cs typeface="Times New Roman" pitchFamily="18" charset="0"/>
              </a:rPr>
              <a:t>References/Links used</a:t>
            </a:r>
          </a:p>
          <a:p>
            <a:pPr>
              <a:buFont typeface="Arial" pitchFamily="34" charset="0"/>
              <a:buChar char="•"/>
            </a:pPr>
            <a:endParaRPr lang="en-US" sz="2800" dirty="0">
              <a:latin typeface="Times New Roman" pitchFamily="18" charset="0"/>
              <a:cs typeface="Times New Roman" pitchFamily="18" charset="0"/>
            </a:endParaRPr>
          </a:p>
          <a:p>
            <a:pPr>
              <a:buFont typeface="Arial" pitchFamily="34" charset="0"/>
              <a:buChar char="•"/>
            </a:pPr>
            <a:endParaRPr lang="en-US" sz="2800" dirty="0">
              <a:latin typeface="Times New Roman" pitchFamily="18" charset="0"/>
              <a:cs typeface="Times New Roman" pitchFamily="18" charset="0"/>
            </a:endParaRPr>
          </a:p>
        </p:txBody>
      </p:sp>
    </p:spTree>
  </p:cSld>
  <p:clrMapOvr>
    <a:masterClrMapping/>
  </p:clrMapOvr>
  <p:transition advTm="4000">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Introduction</a:t>
            </a:r>
          </a:p>
        </p:txBody>
      </p:sp>
      <p:sp>
        <p:nvSpPr>
          <p:cNvPr id="3" name="Rectangle 2"/>
          <p:cNvSpPr/>
          <p:nvPr/>
        </p:nvSpPr>
        <p:spPr>
          <a:xfrm>
            <a:off x="395536" y="1196752"/>
            <a:ext cx="8136904" cy="4031873"/>
          </a:xfrm>
          <a:prstGeom prst="rect">
            <a:avLst/>
          </a:prstGeom>
        </p:spPr>
        <p:txBody>
          <a:bodyPr wrap="square">
            <a:spAutoFit/>
          </a:bodyPr>
          <a:lstStyle/>
          <a:p>
            <a:r>
              <a:rPr lang="en-US" sz="3200" b="0" i="0" dirty="0">
                <a:effectLst/>
                <a:latin typeface="Söhne"/>
              </a:rPr>
              <a:t>A fitness tracker website serves the purpose of helping users monitor and improve their physical health and well-being. Its primary goals include engaging users, improving their health, ensuring data accuracy, retaining users, protecting privacy and security, and integrating with various devices and apps to enhance the user experience.</a:t>
            </a:r>
            <a:endParaRPr lang="en-US" sz="3200" dirty="0">
              <a:latin typeface="Times New Roman" pitchFamily="18" charset="0"/>
              <a:cs typeface="Times New Roman" pitchFamily="18" charset="0"/>
            </a:endParaRPr>
          </a:p>
        </p:txBody>
      </p:sp>
    </p:spTree>
  </p:cSld>
  <p:clrMapOvr>
    <a:masterClrMapping/>
  </p:clrMapOvr>
  <p:transition advTm="4000">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Problem Statement</a:t>
            </a:r>
          </a:p>
        </p:txBody>
      </p:sp>
      <p:sp>
        <p:nvSpPr>
          <p:cNvPr id="3" name="Rectangle 2"/>
          <p:cNvSpPr/>
          <p:nvPr/>
        </p:nvSpPr>
        <p:spPr>
          <a:xfrm>
            <a:off x="395536" y="1196752"/>
            <a:ext cx="8136904" cy="6186309"/>
          </a:xfrm>
          <a:prstGeom prst="rect">
            <a:avLst/>
          </a:prstGeom>
        </p:spPr>
        <p:txBody>
          <a:bodyPr wrap="square">
            <a:spAutoFit/>
          </a:bodyPr>
          <a:lstStyle/>
          <a:p>
            <a:r>
              <a:rPr lang="en-US" sz="2800" b="0" i="0" dirty="0">
                <a:effectLst/>
                <a:latin typeface="Söhne"/>
              </a:rPr>
              <a:t>The project aims to solve the problem of fragmented and user-unfriendly fitness tracking tools. It addresses the need for a centralized, user-friendly fitness tracker website by leveraging market research insights and user feedback. The project's goal is to empower individuals to improve their health and fitness more effectively.</a:t>
            </a:r>
            <a:endParaRPr lang="en-US" sz="2400" dirty="0">
              <a:latin typeface="Söhne"/>
              <a:cs typeface="Times New Roman" pitchFamily="18" charset="0"/>
            </a:endParaRPr>
          </a:p>
          <a:p>
            <a:pPr algn="l">
              <a:buFont typeface="Arial" panose="020B0604020202020204" pitchFamily="34" charset="0"/>
              <a:buChar char="•"/>
            </a:pPr>
            <a:r>
              <a:rPr lang="en-US" sz="2400" b="0" i="0" dirty="0">
                <a:effectLst/>
                <a:latin typeface="Söhne"/>
              </a:rPr>
              <a:t>The fitness industry has seen a surge in interest, but many individuals struggle to effectively track and manage their fitness goals and progress.</a:t>
            </a:r>
          </a:p>
          <a:p>
            <a:pPr algn="l">
              <a:buFont typeface="Arial" panose="020B0604020202020204" pitchFamily="34" charset="0"/>
              <a:buChar char="•"/>
            </a:pPr>
            <a:r>
              <a:rPr lang="en-US" sz="2400" b="0" i="0" dirty="0">
                <a:effectLst/>
                <a:latin typeface="Söhne"/>
              </a:rPr>
              <a:t>Existing fitness tracker websites often lack user-friendly interfaces and fail to provide comprehensive, personalized insights.</a:t>
            </a:r>
          </a:p>
          <a:p>
            <a:br>
              <a:rPr lang="en-US" sz="2800" dirty="0"/>
            </a:br>
            <a:endParaRPr lang="en-US" sz="2800" dirty="0">
              <a:latin typeface="Times New Roman" pitchFamily="18" charset="0"/>
              <a:cs typeface="Times New Roman" pitchFamily="18" charset="0"/>
            </a:endParaRPr>
          </a:p>
        </p:txBody>
      </p:sp>
    </p:spTree>
  </p:cSld>
  <p:clrMapOvr>
    <a:masterClrMapping/>
  </p:clrMapOvr>
  <p:transition advTm="4000">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Technical Details</a:t>
            </a:r>
          </a:p>
        </p:txBody>
      </p:sp>
      <p:sp>
        <p:nvSpPr>
          <p:cNvPr id="3" name="Rectangle 2"/>
          <p:cNvSpPr/>
          <p:nvPr/>
        </p:nvSpPr>
        <p:spPr>
          <a:xfrm>
            <a:off x="251520" y="980728"/>
            <a:ext cx="8136904" cy="5816977"/>
          </a:xfrm>
          <a:prstGeom prst="rect">
            <a:avLst/>
          </a:prstGeom>
        </p:spPr>
        <p:txBody>
          <a:bodyPr wrap="square">
            <a:spAutoFit/>
          </a:bodyPr>
          <a:lstStyle/>
          <a:p>
            <a:pPr algn="l"/>
            <a:r>
              <a:rPr lang="en-IN" sz="2800" b="1" i="0" dirty="0">
                <a:effectLst/>
                <a:latin typeface="Söhne"/>
              </a:rPr>
              <a:t>Front-End Technologies:</a:t>
            </a:r>
            <a:endParaRPr lang="en-IN" sz="2800" b="0" i="0" dirty="0">
              <a:effectLst/>
              <a:latin typeface="Söhne"/>
            </a:endParaRPr>
          </a:p>
          <a:p>
            <a:pPr algn="l">
              <a:buFont typeface="Arial" panose="020B0604020202020204" pitchFamily="34" charset="0"/>
              <a:buChar char="•"/>
            </a:pPr>
            <a:r>
              <a:rPr lang="en-IN" sz="2800" b="0" i="0" dirty="0">
                <a:effectLst/>
                <a:latin typeface="Söhne"/>
              </a:rPr>
              <a:t>Utilize modern web technologies such as HTML5, CSS3.</a:t>
            </a:r>
          </a:p>
          <a:p>
            <a:pPr algn="l"/>
            <a:r>
              <a:rPr lang="en-US" sz="2800" b="1" i="0" dirty="0">
                <a:effectLst/>
                <a:latin typeface="Söhne"/>
              </a:rPr>
              <a:t>User Interface (UI):</a:t>
            </a:r>
            <a:endParaRPr lang="en-US" sz="2800" b="0" i="0" dirty="0">
              <a:effectLst/>
              <a:latin typeface="Söhne"/>
            </a:endParaRPr>
          </a:p>
          <a:p>
            <a:pPr algn="l">
              <a:buFont typeface="Arial" panose="020B0604020202020204" pitchFamily="34" charset="0"/>
              <a:buChar char="•"/>
            </a:pPr>
            <a:r>
              <a:rPr lang="en-US" sz="2800" b="0" i="0" dirty="0">
                <a:effectLst/>
                <a:latin typeface="Söhne"/>
              </a:rPr>
              <a:t>Design an intuitive and user-friendly interface with a focus on user experience.</a:t>
            </a:r>
          </a:p>
          <a:p>
            <a:pPr algn="l"/>
            <a:r>
              <a:rPr lang="en-US" sz="2800" b="1" i="0" dirty="0">
                <a:effectLst/>
                <a:latin typeface="Söhne"/>
              </a:rPr>
              <a:t>Social Integration:</a:t>
            </a:r>
            <a:endParaRPr lang="en-US" sz="2800" b="0" i="0" dirty="0">
              <a:effectLst/>
              <a:latin typeface="Söhne"/>
            </a:endParaRPr>
          </a:p>
          <a:p>
            <a:pPr algn="l">
              <a:buFont typeface="Arial" panose="020B0604020202020204" pitchFamily="34" charset="0"/>
              <a:buChar char="•"/>
            </a:pPr>
            <a:r>
              <a:rPr lang="en-US" sz="2800" b="0" i="0" dirty="0">
                <a:effectLst/>
                <a:latin typeface="Söhne"/>
              </a:rPr>
              <a:t>Allow users to connect with friends and share their fitness achievements.</a:t>
            </a:r>
          </a:p>
          <a:p>
            <a:pPr algn="l">
              <a:buFont typeface="Arial" panose="020B0604020202020204" pitchFamily="34" charset="0"/>
              <a:buChar char="•"/>
            </a:pPr>
            <a:r>
              <a:rPr lang="en-US" sz="2800" b="0" i="0" dirty="0">
                <a:effectLst/>
                <a:latin typeface="Söhne"/>
              </a:rPr>
              <a:t>Implement social features like comments, likes, and friend invitations.</a:t>
            </a:r>
          </a:p>
          <a:p>
            <a:pPr algn="l"/>
            <a:endParaRPr lang="en-US" sz="3200" b="0" i="0" dirty="0">
              <a:effectLst/>
              <a:latin typeface="Söhne"/>
            </a:endParaRPr>
          </a:p>
          <a:p>
            <a:pPr algn="l"/>
            <a:endParaRPr lang="en-IN" sz="3200" b="0" i="0" dirty="0">
              <a:effectLst/>
              <a:latin typeface="Söhne"/>
            </a:endParaRPr>
          </a:p>
        </p:txBody>
      </p:sp>
    </p:spTree>
  </p:cSld>
  <p:clrMapOvr>
    <a:masterClrMapping/>
  </p:clrMapOvr>
  <p:transition advTm="4000">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Key Features</a:t>
            </a:r>
          </a:p>
        </p:txBody>
      </p:sp>
      <p:sp>
        <p:nvSpPr>
          <p:cNvPr id="3" name="Rectangle 2"/>
          <p:cNvSpPr/>
          <p:nvPr/>
        </p:nvSpPr>
        <p:spPr>
          <a:xfrm>
            <a:off x="395536" y="1196752"/>
            <a:ext cx="8136904" cy="4832092"/>
          </a:xfrm>
          <a:prstGeom prst="rect">
            <a:avLst/>
          </a:prstGeom>
        </p:spPr>
        <p:txBody>
          <a:bodyPr wrap="square">
            <a:spAutoFit/>
          </a:bodyPr>
          <a:lstStyle/>
          <a:p>
            <a:r>
              <a:rPr lang="en-US" sz="2800" b="0" i="0" dirty="0">
                <a:effectLst/>
                <a:latin typeface="Söhne"/>
              </a:rPr>
              <a:t>Key features to solve the problem of fragmented fitness tracking include a user-friendly dashboard, goal setting and tracking, data integration with wearables, personalized insights, gamification elements, social interaction, notifications, customizable workouts, nutrition and sleep tracking, data privacy, compatibility, analytics, community support, monetization options, and continuous improvement. These features collectively enhance user engagement and help individuals achieve their fitness goals effectively.</a:t>
            </a:r>
            <a:endParaRPr lang="en-US" sz="2800" dirty="0">
              <a:latin typeface="Times New Roman" pitchFamily="18" charset="0"/>
              <a:cs typeface="Times New Roman" pitchFamily="18" charset="0"/>
            </a:endParaRPr>
          </a:p>
        </p:txBody>
      </p:sp>
    </p:spTree>
  </p:cSld>
  <p:clrMapOvr>
    <a:masterClrMapping/>
  </p:clrMapOvr>
  <p:transition advTm="4000">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Project Highlights</a:t>
            </a:r>
          </a:p>
        </p:txBody>
      </p:sp>
      <p:pic>
        <p:nvPicPr>
          <p:cNvPr id="5" name="Picture 4">
            <a:extLst>
              <a:ext uri="{FF2B5EF4-FFF2-40B4-BE49-F238E27FC236}">
                <a16:creationId xmlns:a16="http://schemas.microsoft.com/office/drawing/2014/main" id="{5C1EABF2-079B-4B06-D15E-028EAE39A438}"/>
              </a:ext>
            </a:extLst>
          </p:cNvPr>
          <p:cNvPicPr>
            <a:picLocks noChangeAspect="1"/>
          </p:cNvPicPr>
          <p:nvPr/>
        </p:nvPicPr>
        <p:blipFill>
          <a:blip r:embed="rId2"/>
          <a:stretch>
            <a:fillRect/>
          </a:stretch>
        </p:blipFill>
        <p:spPr>
          <a:xfrm>
            <a:off x="0" y="845424"/>
            <a:ext cx="9144000" cy="4887832"/>
          </a:xfrm>
          <a:prstGeom prst="rect">
            <a:avLst/>
          </a:prstGeom>
        </p:spPr>
      </p:pic>
      <p:pic>
        <p:nvPicPr>
          <p:cNvPr id="7" name="Picture 6">
            <a:extLst>
              <a:ext uri="{FF2B5EF4-FFF2-40B4-BE49-F238E27FC236}">
                <a16:creationId xmlns:a16="http://schemas.microsoft.com/office/drawing/2014/main" id="{60A561B1-58DE-A733-9BDD-009E35601B35}"/>
              </a:ext>
            </a:extLst>
          </p:cNvPr>
          <p:cNvPicPr>
            <a:picLocks noChangeAspect="1"/>
          </p:cNvPicPr>
          <p:nvPr/>
        </p:nvPicPr>
        <p:blipFill>
          <a:blip r:embed="rId3"/>
          <a:stretch>
            <a:fillRect/>
          </a:stretch>
        </p:blipFill>
        <p:spPr>
          <a:xfrm>
            <a:off x="0" y="5445224"/>
            <a:ext cx="9144000" cy="1412776"/>
          </a:xfrm>
          <a:prstGeom prst="rect">
            <a:avLst/>
          </a:prstGeom>
        </p:spPr>
      </p:pic>
    </p:spTree>
  </p:cSld>
  <p:clrMapOvr>
    <a:masterClrMapping/>
  </p:clrMapOvr>
  <p:transition advTm="4000">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19FC828-B6AA-434A-F5A3-59F9A1C0C1C5}"/>
              </a:ext>
            </a:extLst>
          </p:cNvPr>
          <p:cNvPicPr>
            <a:picLocks noChangeAspect="1"/>
          </p:cNvPicPr>
          <p:nvPr/>
        </p:nvPicPr>
        <p:blipFill>
          <a:blip r:embed="rId2"/>
          <a:stretch>
            <a:fillRect/>
          </a:stretch>
        </p:blipFill>
        <p:spPr>
          <a:xfrm>
            <a:off x="0" y="836712"/>
            <a:ext cx="9144000" cy="4603398"/>
          </a:xfrm>
          <a:prstGeom prst="rect">
            <a:avLst/>
          </a:prstGeom>
        </p:spPr>
      </p:pic>
      <p:pic>
        <p:nvPicPr>
          <p:cNvPr id="7" name="Picture 6">
            <a:extLst>
              <a:ext uri="{FF2B5EF4-FFF2-40B4-BE49-F238E27FC236}">
                <a16:creationId xmlns:a16="http://schemas.microsoft.com/office/drawing/2014/main" id="{ABF42B1E-0255-00CE-73B5-FD2C6EAFD2EF}"/>
              </a:ext>
            </a:extLst>
          </p:cNvPr>
          <p:cNvPicPr>
            <a:picLocks noChangeAspect="1"/>
          </p:cNvPicPr>
          <p:nvPr/>
        </p:nvPicPr>
        <p:blipFill>
          <a:blip r:embed="rId3"/>
          <a:stretch>
            <a:fillRect/>
          </a:stretch>
        </p:blipFill>
        <p:spPr>
          <a:xfrm>
            <a:off x="0" y="5419502"/>
            <a:ext cx="9144000" cy="1573057"/>
          </a:xfrm>
          <a:prstGeom prst="rect">
            <a:avLst/>
          </a:prstGeom>
        </p:spPr>
      </p:pic>
    </p:spTree>
    <p:extLst>
      <p:ext uri="{BB962C8B-B14F-4D97-AF65-F5344CB8AC3E}">
        <p14:creationId xmlns:p14="http://schemas.microsoft.com/office/powerpoint/2010/main" val="1514952537"/>
      </p:ext>
    </p:extLst>
  </p:cSld>
  <p:clrMapOvr>
    <a:masterClrMapping/>
  </p:clrMapOvr>
  <p:transition advTm="4000">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A0BF08F-5D5A-8DD7-DE81-4224C584BCF5}"/>
              </a:ext>
            </a:extLst>
          </p:cNvPr>
          <p:cNvPicPr>
            <a:picLocks noChangeAspect="1"/>
          </p:cNvPicPr>
          <p:nvPr/>
        </p:nvPicPr>
        <p:blipFill>
          <a:blip r:embed="rId2"/>
          <a:stretch>
            <a:fillRect/>
          </a:stretch>
        </p:blipFill>
        <p:spPr>
          <a:xfrm>
            <a:off x="0" y="845424"/>
            <a:ext cx="9144000" cy="4167752"/>
          </a:xfrm>
          <a:prstGeom prst="rect">
            <a:avLst/>
          </a:prstGeom>
        </p:spPr>
      </p:pic>
      <p:pic>
        <p:nvPicPr>
          <p:cNvPr id="7" name="Picture 6">
            <a:extLst>
              <a:ext uri="{FF2B5EF4-FFF2-40B4-BE49-F238E27FC236}">
                <a16:creationId xmlns:a16="http://schemas.microsoft.com/office/drawing/2014/main" id="{176CAD1B-0195-1D03-238B-68F4F59A3562}"/>
              </a:ext>
            </a:extLst>
          </p:cNvPr>
          <p:cNvPicPr>
            <a:picLocks noChangeAspect="1"/>
          </p:cNvPicPr>
          <p:nvPr/>
        </p:nvPicPr>
        <p:blipFill>
          <a:blip r:embed="rId3"/>
          <a:stretch>
            <a:fillRect/>
          </a:stretch>
        </p:blipFill>
        <p:spPr>
          <a:xfrm>
            <a:off x="0" y="5013176"/>
            <a:ext cx="9144000" cy="1678169"/>
          </a:xfrm>
          <a:prstGeom prst="rect">
            <a:avLst/>
          </a:prstGeom>
        </p:spPr>
      </p:pic>
    </p:spTree>
  </p:cSld>
  <p:clrMapOvr>
    <a:masterClrMapping/>
  </p:clrMapOvr>
  <p:transition advTm="4000">
    <p:cut/>
  </p:transition>
</p:sld>
</file>

<file path=ppt/theme/theme1.xml><?xml version="1.0" encoding="utf-8"?>
<a:theme xmlns:a="http://schemas.openxmlformats.org/drawingml/2006/main" name="Bubble Sor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1005</TotalTime>
  <Words>491</Words>
  <Application>Microsoft Office PowerPoint</Application>
  <PresentationFormat>On-screen Show (4:3)</PresentationFormat>
  <Paragraphs>45</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Arial Black</vt:lpstr>
      <vt:lpstr>Calibri</vt:lpstr>
      <vt:lpstr>Consolas</vt:lpstr>
      <vt:lpstr>Söhne</vt:lpstr>
      <vt:lpstr>Times New Roman</vt:lpstr>
      <vt:lpstr>Bubble Sort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Cricket</dc:title>
  <dc:creator>abc</dc:creator>
  <cp:lastModifiedBy>KHUSHI</cp:lastModifiedBy>
  <cp:revision>38</cp:revision>
  <dcterms:created xsi:type="dcterms:W3CDTF">2022-12-12T14:14:34Z</dcterms:created>
  <dcterms:modified xsi:type="dcterms:W3CDTF">2023-10-18T05:44:26Z</dcterms:modified>
</cp:coreProperties>
</file>

<file path=docProps/thumbnail.jpeg>
</file>